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47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12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73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89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38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90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16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8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D975-2DB4-4074-91F6-2A06E44C94E9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3156-1F50-43F5-88EA-7BA81F88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8196" y="247918"/>
            <a:ext cx="9161172" cy="43232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4800" b="1" dirty="0" smtClean="0">
                <a:solidFill>
                  <a:srgbClr val="0070C0"/>
                </a:solidFill>
              </a:rPr>
              <a:t>Využití HCubePro ve farmaceutické výrobě v režimu GMP pro redukci dvojné vazby s vysokou čistotou surového produktu</a:t>
            </a:r>
            <a:endParaRPr lang="cs-CZ" sz="4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2434" y="4898958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Martin Chadim, PhD.</a:t>
            </a:r>
          </a:p>
          <a:p>
            <a:r>
              <a:rPr lang="cs-CZ" dirty="0" smtClean="0"/>
              <a:t>Cayman </a:t>
            </a:r>
            <a:r>
              <a:rPr lang="cs-CZ" dirty="0" err="1" smtClean="0"/>
              <a:t>Pharma,s.r.o</a:t>
            </a:r>
            <a:r>
              <a:rPr lang="cs-CZ" dirty="0" smtClean="0"/>
              <a:t>., Neratovice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377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Zvýšení produktivity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15022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Z</a:t>
            </a:r>
            <a:r>
              <a:rPr lang="cs-CZ" dirty="0" smtClean="0"/>
              <a:t>výšení na 20 g/hod znamenalo zároveň snížení životnosti katalyzátoru na 2 hodiny (s rezervou, v zájmu robustnosti procesu)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Při zvýšení na 24 g/hod byla velmi nízká reprodukovatelnost výsledků, nepomáhá ani zvyšování tlaku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Ověření reprodukovatelnosti výsledků při 20 g/hod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769" y="365125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88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42354"/>
              </p:ext>
            </p:extLst>
          </p:nvPr>
        </p:nvGraphicFramePr>
        <p:xfrm>
          <a:off x="1062373" y="1571741"/>
          <a:ext cx="9382393" cy="304281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75520"/>
                <a:gridCol w="744292"/>
                <a:gridCol w="504959"/>
                <a:gridCol w="463639"/>
                <a:gridCol w="489397"/>
                <a:gridCol w="540913"/>
                <a:gridCol w="785611"/>
                <a:gridCol w="746975"/>
                <a:gridCol w="746975"/>
                <a:gridCol w="463639"/>
                <a:gridCol w="450761"/>
                <a:gridCol w="669701"/>
                <a:gridCol w="1700011"/>
              </a:tblGrid>
              <a:tr h="1170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Katalyzátor v patroně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Časový interval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(min)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 (°C)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(bar)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Δp (bar)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Průtok (ml/min)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Produkt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Výchozí látka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X3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X1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15-epi-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Jiné nečistoty nad 0,10 % (RRT/%)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2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JM (0,290 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1-105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1-120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0,55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1-135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0,09/0,68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0,17/0,25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83594" y="4804940"/>
            <a:ext cx="10387074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Nedostatečná reprodukovatelnost výsledků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ravděpodobně záležitost způsobu naplnění patrony katalyzátorem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186" y="200025"/>
            <a:ext cx="1922356" cy="116692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35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3899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Zvyšování hmotnosti katalyzátoru v patroně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5819" y="1685026"/>
            <a:ext cx="10515600" cy="46910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Testováno na katalyzátoru 5 % </a:t>
            </a:r>
            <a:r>
              <a:rPr lang="cs-CZ" dirty="0" err="1" smtClean="0"/>
              <a:t>Pt</a:t>
            </a:r>
            <a:r>
              <a:rPr lang="cs-CZ" dirty="0" smtClean="0"/>
              <a:t>/C, </a:t>
            </a:r>
            <a:r>
              <a:rPr lang="cs-CZ" dirty="0" err="1" smtClean="0"/>
              <a:t>Aldrich</a:t>
            </a:r>
            <a:r>
              <a:rPr lang="cs-CZ" dirty="0" smtClean="0"/>
              <a:t> (regulatorní důvody)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Při zvýšení náplně patrony z dosavadních 0,290 g na 0,550 g (maximum) je při produktivitě 16 g/hod životnost katalyzátoru minimálně 130 minut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Je zde pravděpodobně i potenciál pro vyšší produktivitu (za cenu nižší životnosti katalyzátoru), v zájmu robustnosti procesu ponecháno na 16 g/hod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618" y="315739"/>
            <a:ext cx="1922356" cy="116692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3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13828"/>
              </p:ext>
            </p:extLst>
          </p:nvPr>
        </p:nvGraphicFramePr>
        <p:xfrm>
          <a:off x="965319" y="1613087"/>
          <a:ext cx="10019763" cy="309816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90918"/>
                <a:gridCol w="875763"/>
                <a:gridCol w="463640"/>
                <a:gridCol w="450760"/>
                <a:gridCol w="476519"/>
                <a:gridCol w="536449"/>
                <a:gridCol w="764317"/>
                <a:gridCol w="734096"/>
                <a:gridCol w="734095"/>
                <a:gridCol w="476519"/>
                <a:gridCol w="476518"/>
                <a:gridCol w="656822"/>
                <a:gridCol w="1983347"/>
              </a:tblGrid>
              <a:tr h="7197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Katalyzátor v patroně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Časový interval</a:t>
                      </a: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(min)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 (°C)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(bar)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Δp (bar)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Průtok (ml/min)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Produkt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Výchozí látka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X3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X1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15-epi-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Jiné nečistoty nad 0,10 % (RRT/%)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99"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</a:t>
                      </a:r>
                      <a:r>
                        <a:rPr lang="cs-CZ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</a:t>
                      </a:r>
                      <a:r>
                        <a:rPr lang="cs-CZ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Aldrich</a:t>
                      </a: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0,550 </a:t>
                      </a: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116-130</a:t>
                      </a: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91-120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20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91-112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237"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8-10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77927" y="4711253"/>
            <a:ext cx="10994548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Ověřeno ve 3 pokusech při nichž byly využity 2 různé šarže katalyzátoru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Ověřena i možnost </a:t>
            </a:r>
            <a:r>
              <a:rPr lang="cs-CZ" sz="2800" dirty="0" err="1" smtClean="0"/>
              <a:t>reprocesingu</a:t>
            </a:r>
            <a:r>
              <a:rPr lang="cs-CZ" sz="2800" dirty="0" smtClean="0"/>
              <a:t> produktu reakce s neúplnou konverzí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619" y="200025"/>
            <a:ext cx="1922356" cy="116692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7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Finální podmínky redukce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42939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Patrona naplněná na maximum 0,550 g katalyzátoru 5 % </a:t>
            </a:r>
            <a:r>
              <a:rPr lang="cs-CZ" dirty="0" err="1" smtClean="0"/>
              <a:t>Pt</a:t>
            </a:r>
            <a:r>
              <a:rPr lang="cs-CZ" dirty="0" smtClean="0"/>
              <a:t>/C (</a:t>
            </a:r>
            <a:r>
              <a:rPr lang="cs-CZ" dirty="0" err="1" smtClean="0"/>
              <a:t>Aldrich</a:t>
            </a:r>
            <a:r>
              <a:rPr lang="cs-CZ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0,25 M roztok krystalované výchozí látky v </a:t>
            </a:r>
            <a:r>
              <a:rPr lang="cs-CZ" dirty="0" err="1" smtClean="0"/>
              <a:t>dest</a:t>
            </a:r>
            <a:r>
              <a:rPr lang="cs-CZ" dirty="0" smtClean="0"/>
              <a:t>. </a:t>
            </a:r>
            <a:r>
              <a:rPr lang="cs-CZ" dirty="0" err="1" smtClean="0"/>
              <a:t>AcOEt</a:t>
            </a:r>
            <a:r>
              <a:rPr lang="cs-CZ" dirty="0" smtClean="0"/>
              <a:t> s 0,2 % </a:t>
            </a:r>
            <a:r>
              <a:rPr lang="cs-CZ" dirty="0" err="1" smtClean="0"/>
              <a:t>dest</a:t>
            </a:r>
            <a:r>
              <a:rPr lang="cs-CZ" dirty="0" smtClean="0"/>
              <a:t>. Et</a:t>
            </a:r>
            <a:r>
              <a:rPr lang="cs-CZ" baseline="-25000" dirty="0" smtClean="0"/>
              <a:t>3</a:t>
            </a:r>
            <a:r>
              <a:rPr lang="cs-CZ" dirty="0" smtClean="0"/>
              <a:t>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a průtok 2 ml/min, což znamená produktivitu 16 g/hod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Výměna  </a:t>
            </a:r>
            <a:r>
              <a:rPr lang="cs-CZ" dirty="0"/>
              <a:t>patrony s katalyzátorem po 2 </a:t>
            </a:r>
            <a:r>
              <a:rPr lang="cs-CZ" dirty="0" smtClean="0"/>
              <a:t>hodinách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Teplota 45 </a:t>
            </a:r>
            <a:r>
              <a:rPr lang="cs-CZ" baseline="30000" dirty="0" err="1" smtClean="0"/>
              <a:t>o</a:t>
            </a:r>
            <a:r>
              <a:rPr lang="cs-CZ" dirty="0" err="1" smtClean="0"/>
              <a:t>C</a:t>
            </a:r>
            <a:r>
              <a:rPr lang="cs-CZ" dirty="0" smtClean="0"/>
              <a:t>, tlak 25 bar, produkce vodíku 100 %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782" y="365125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20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8787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Srovnání vsádkové a průtokové výroby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Velikost šarže 230 g zůstává zachována, ročně aktuálně 10-15 šarží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Reálná produktivita při výrobě: vsádkově cca. 10 g/hod, průtokově cca. 13 g/hod.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Spotřeba katalyzátoru na šarži: </a:t>
            </a:r>
            <a:r>
              <a:rPr lang="cs-CZ" dirty="0"/>
              <a:t>vsádkově </a:t>
            </a:r>
            <a:r>
              <a:rPr lang="cs-CZ" dirty="0" smtClean="0"/>
              <a:t>7,0 g, </a:t>
            </a:r>
            <a:r>
              <a:rPr lang="cs-CZ" dirty="0"/>
              <a:t>průtokově </a:t>
            </a:r>
            <a:r>
              <a:rPr lang="cs-CZ" dirty="0" smtClean="0"/>
              <a:t>3,85 g (7 patron na šarži)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Nečistota di-TBS-LAKTON-X3 : </a:t>
            </a:r>
            <a:r>
              <a:rPr lang="cs-CZ" dirty="0"/>
              <a:t>vsádkově </a:t>
            </a:r>
            <a:r>
              <a:rPr lang="cs-CZ" dirty="0" smtClean="0"/>
              <a:t>cca. 2 %, </a:t>
            </a:r>
            <a:r>
              <a:rPr lang="cs-CZ" dirty="0"/>
              <a:t>průtokově </a:t>
            </a:r>
            <a:r>
              <a:rPr lang="cs-CZ" dirty="0" smtClean="0"/>
              <a:t>cca. 0,5 %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906" y="296978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66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2072" y="4359847"/>
            <a:ext cx="7518188" cy="1179562"/>
          </a:xfrm>
        </p:spPr>
        <p:txBody>
          <a:bodyPr/>
          <a:lstStyle/>
          <a:p>
            <a:r>
              <a:rPr lang="cs-CZ" dirty="0" smtClean="0"/>
              <a:t>Prostaglandinový derivát, využití v oftalmologii</a:t>
            </a:r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34107" y="22409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606" y="782872"/>
            <a:ext cx="4593751" cy="288283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194" y="344970"/>
            <a:ext cx="1922356" cy="116692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55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418136"/>
              </p:ext>
            </p:extLst>
          </p:nvPr>
        </p:nvGraphicFramePr>
        <p:xfrm>
          <a:off x="647078" y="120252"/>
          <a:ext cx="91440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MDLDrawObject Class" r:id="rId3" imgW="9143977" imgH="3143377" progId="MDLDrawOLE.MDLDrawObject.1">
                  <p:embed/>
                </p:oleObj>
              </mc:Choice>
              <mc:Fallback>
                <p:oleObj name="MDLDrawObject Class" r:id="rId3" imgW="9143977" imgH="3143377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078" y="120252"/>
                        <a:ext cx="9144000" cy="314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254850" y="3474496"/>
            <a:ext cx="8640417" cy="32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Výroba v GMP režimu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Vsádkový způsob výroby: 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 - bezpečnostní rizika (H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z bomby, katalyzátor s   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 </a:t>
            </a:r>
            <a:r>
              <a:rPr lang="cs-CZ" sz="2800" dirty="0" smtClean="0"/>
              <a:t>  organickým rozpouštědlem)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 - nečistotní profil surového produktu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13" y="219612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3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Nečistoty a jejich limity v produktu</a:t>
            </a:r>
            <a:endParaRPr lang="cs-CZ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059083"/>
              </p:ext>
            </p:extLst>
          </p:nvPr>
        </p:nvGraphicFramePr>
        <p:xfrm>
          <a:off x="272084" y="1815203"/>
          <a:ext cx="35147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MDLDrawObject Class" r:id="rId3" imgW="3514630" imgH="2800291" progId="MDLDrawOLE.MDLDrawObject.1">
                  <p:embed/>
                </p:oleObj>
              </mc:Choice>
              <mc:Fallback>
                <p:oleObj name="MDLDrawObject Class" r:id="rId3" imgW="3514630" imgH="2800291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084" y="1815203"/>
                        <a:ext cx="3514725" cy="280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161176"/>
              </p:ext>
            </p:extLst>
          </p:nvPr>
        </p:nvGraphicFramePr>
        <p:xfrm>
          <a:off x="4166360" y="1815203"/>
          <a:ext cx="3514725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MDLDrawObject Class" r:id="rId5" imgW="3514630" imgH="2828904" progId="MDLDrawOLE.MDLDrawObject.1">
                  <p:embed/>
                </p:oleObj>
              </mc:Choice>
              <mc:Fallback>
                <p:oleObj name="MDLDrawObject Class" r:id="rId5" imgW="3514630" imgH="282890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66360" y="1815203"/>
                        <a:ext cx="3514725" cy="282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862360"/>
              </p:ext>
            </p:extLst>
          </p:nvPr>
        </p:nvGraphicFramePr>
        <p:xfrm>
          <a:off x="8060636" y="1815203"/>
          <a:ext cx="3514725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MDLDrawObject Class" r:id="rId7" imgW="3514630" imgH="2828904" progId="MDLDrawOLE.MDLDrawObject.1">
                  <p:embed/>
                </p:oleObj>
              </mc:Choice>
              <mc:Fallback>
                <p:oleObj name="MDLDrawObject Class" r:id="rId7" imgW="3514630" imgH="282890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60636" y="1815203"/>
                        <a:ext cx="3514725" cy="282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838200" y="4890053"/>
            <a:ext cx="27009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 max. 0,1 %</a:t>
            </a:r>
          </a:p>
          <a:p>
            <a:r>
              <a:rPr lang="cs-CZ" sz="2800" dirty="0" smtClean="0"/>
              <a:t>(surový do 0,6 %)</a:t>
            </a:r>
            <a:endParaRPr 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5042775" y="4898405"/>
            <a:ext cx="1761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>
                <a:solidFill>
                  <a:prstClr val="black"/>
                </a:solidFill>
              </a:rPr>
              <a:t>max. </a:t>
            </a:r>
            <a:r>
              <a:rPr lang="cs-CZ" sz="2800" dirty="0" smtClean="0">
                <a:solidFill>
                  <a:prstClr val="black"/>
                </a:solidFill>
              </a:rPr>
              <a:t>0,1 </a:t>
            </a:r>
            <a:r>
              <a:rPr lang="cs-CZ" sz="2800" dirty="0">
                <a:solidFill>
                  <a:prstClr val="black"/>
                </a:solidFill>
              </a:rPr>
              <a:t>%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937051" y="4890053"/>
            <a:ext cx="1761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>
                <a:solidFill>
                  <a:prstClr val="black"/>
                </a:solidFill>
              </a:rPr>
              <a:t>max. </a:t>
            </a:r>
            <a:r>
              <a:rPr lang="cs-CZ" sz="2800" dirty="0" smtClean="0">
                <a:solidFill>
                  <a:prstClr val="black"/>
                </a:solidFill>
              </a:rPr>
              <a:t>1,0 </a:t>
            </a:r>
            <a:r>
              <a:rPr lang="cs-CZ" sz="2800" dirty="0">
                <a:solidFill>
                  <a:prstClr val="black"/>
                </a:solidFill>
              </a:rPr>
              <a:t>%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878811" y="5844160"/>
            <a:ext cx="5604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ýchozí di-TBS-LAKTON-B: max. 0,1 %</a:t>
            </a:r>
            <a:endParaRPr lang="cs-CZ" sz="2800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193" y="240610"/>
            <a:ext cx="1922356" cy="1166928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1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Využití HCubePro v GMP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Vysoká čistota surového produktu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Produktivita reakce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Životnost katalyzátoru</a:t>
            </a:r>
          </a:p>
          <a:p>
            <a:pPr>
              <a:lnSpc>
                <a:spcPct val="150000"/>
              </a:lnSpc>
            </a:pPr>
            <a:r>
              <a:rPr lang="cs-CZ" u="sng" dirty="0" smtClean="0"/>
              <a:t>Vysoká reprodukovatelnost reakce</a:t>
            </a:r>
            <a:r>
              <a:rPr lang="cs-CZ" dirty="0" smtClean="0"/>
              <a:t> (robustnost reakce)</a:t>
            </a:r>
            <a:endParaRPr lang="cs-CZ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619" y="365125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13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Testování různých typů katalyzátorů</a:t>
            </a:r>
            <a:endParaRPr lang="cs-CZ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127902"/>
              </p:ext>
            </p:extLst>
          </p:nvPr>
        </p:nvGraphicFramePr>
        <p:xfrm>
          <a:off x="412125" y="1944709"/>
          <a:ext cx="10573554" cy="428450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90917"/>
                <a:gridCol w="1056068"/>
                <a:gridCol w="566670"/>
                <a:gridCol w="548693"/>
                <a:gridCol w="546012"/>
                <a:gridCol w="592428"/>
                <a:gridCol w="785611"/>
                <a:gridCol w="721217"/>
                <a:gridCol w="746974"/>
                <a:gridCol w="450761"/>
                <a:gridCol w="412124"/>
                <a:gridCol w="721217"/>
                <a:gridCol w="2034862"/>
              </a:tblGrid>
              <a:tr h="775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Katalyzátor v patroně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Časový interval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(min)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 (°C)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(bar)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Δp (bar)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Průtok (ml/min)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Produkt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Výchozí látka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X3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X1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15-epi-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Jiné nečistoty nad 0,10 % (RRT/%)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</a:t>
                      </a: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Aldrich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(0,510 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 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0,05/0,14, 0,17/0,11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Thales (0,264 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0,05/0,21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RaNi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Thales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0,05/0,20; 0,15/0,22;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0,17/0,15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10% </a:t>
                      </a: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Thales </a:t>
                      </a: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cca. 0,600 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0,05/0,14; 0,17/0,13;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0,18/0,39; 0,37/0,81;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0,85/0,92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0,94/0,14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481" y="365125"/>
            <a:ext cx="1922356" cy="116692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7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00480"/>
              </p:ext>
            </p:extLst>
          </p:nvPr>
        </p:nvGraphicFramePr>
        <p:xfrm>
          <a:off x="1018101" y="1743021"/>
          <a:ext cx="10405057" cy="236714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02725"/>
                <a:gridCol w="837126"/>
                <a:gridCol w="515155"/>
                <a:gridCol w="526863"/>
                <a:gridCol w="503447"/>
                <a:gridCol w="579550"/>
                <a:gridCol w="798490"/>
                <a:gridCol w="746974"/>
                <a:gridCol w="772733"/>
                <a:gridCol w="463639"/>
                <a:gridCol w="489397"/>
                <a:gridCol w="734096"/>
                <a:gridCol w="2034862"/>
              </a:tblGrid>
              <a:tr h="7197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Katalyzátor v patroně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Časový interval</a:t>
                      </a: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(min)</a:t>
                      </a: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 (°C)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(bar)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Δp (bar)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Průtok (ml/min)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Produkt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Výchozí látka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X3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X1 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15-epi-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Jiné nečistoty nad 0,10 % (RRT/%)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7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</a:t>
                      </a:r>
                      <a:r>
                        <a:rPr lang="cs-CZ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Aldrich</a:t>
                      </a: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(0,272 g)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 15</a:t>
                      </a: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30-33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98,18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0,10/0,25, 0,15/0,23;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0,40/0,11, 0,44/0,51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RaNi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Thales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g)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98,94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0,26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0,06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0,41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0,11/0,13; 0,15/0,20</a:t>
                      </a:r>
                    </a:p>
                  </a:txBody>
                  <a:tcPr marL="63659" marR="63659" marT="88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292439" y="4366944"/>
            <a:ext cx="8837099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S 5% </a:t>
            </a:r>
            <a:r>
              <a:rPr lang="cs-CZ" sz="2800" dirty="0" err="1" smtClean="0"/>
              <a:t>Pt</a:t>
            </a:r>
            <a:r>
              <a:rPr lang="cs-CZ" sz="2800" dirty="0" smtClean="0"/>
              <a:t>/C se podařilo dosáhnout produktivity 9,6 g/hod 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      zatímco s </a:t>
            </a:r>
            <a:r>
              <a:rPr lang="cs-CZ" sz="2800" dirty="0" err="1" smtClean="0"/>
              <a:t>RaNi</a:t>
            </a:r>
            <a:r>
              <a:rPr lang="cs-CZ" sz="2800" dirty="0" smtClean="0"/>
              <a:t> 7,2 g/hod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473" y="300038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94699" y="656822"/>
            <a:ext cx="733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+mj-lt"/>
              </a:rPr>
              <a:t>Testování 5 % </a:t>
            </a:r>
            <a:r>
              <a:rPr lang="cs-CZ" sz="3600" b="1" dirty="0" err="1" smtClean="0">
                <a:solidFill>
                  <a:srgbClr val="0070C0"/>
                </a:solidFill>
                <a:latin typeface="+mj-lt"/>
              </a:rPr>
              <a:t>Pt</a:t>
            </a:r>
            <a:r>
              <a:rPr lang="cs-CZ" sz="3600" b="1" dirty="0" smtClean="0">
                <a:solidFill>
                  <a:srgbClr val="0070C0"/>
                </a:solidFill>
                <a:latin typeface="+mj-lt"/>
              </a:rPr>
              <a:t> od různých dodavatelů</a:t>
            </a:r>
            <a:endParaRPr lang="cs-CZ" sz="36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87140"/>
              </p:ext>
            </p:extLst>
          </p:nvPr>
        </p:nvGraphicFramePr>
        <p:xfrm>
          <a:off x="464713" y="1864261"/>
          <a:ext cx="10598239" cy="421167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54239"/>
                <a:gridCol w="708338"/>
                <a:gridCol w="656823"/>
                <a:gridCol w="540912"/>
                <a:gridCol w="540913"/>
                <a:gridCol w="634756"/>
                <a:gridCol w="769041"/>
                <a:gridCol w="721217"/>
                <a:gridCol w="759854"/>
                <a:gridCol w="476518"/>
                <a:gridCol w="463639"/>
                <a:gridCol w="708338"/>
                <a:gridCol w="2163651"/>
              </a:tblGrid>
              <a:tr h="840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Katalyzátor v patroně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Časový interval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(min)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 (°C)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 (bar)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Δp (bar)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Průtok (ml/min)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Produkt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Výchozí látka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X3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X1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15-epi-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Jiné nečistoty nad 0,10 % (RRT/%)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/Al</a:t>
                      </a:r>
                      <a:r>
                        <a:rPr lang="cs-CZ" sz="14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cs-CZ" sz="14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SIGMA 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0,290 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 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10-11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0,15/0,14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/Al</a:t>
                      </a:r>
                      <a:r>
                        <a:rPr lang="cs-CZ" sz="14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cs-CZ" sz="14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ALFA (0,290 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 0,150 g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Celitu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8-9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0,19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0,16/0,19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/Al</a:t>
                      </a:r>
                      <a:r>
                        <a:rPr lang="cs-CZ" sz="14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cs-CZ" sz="1400" baseline="-25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STREM (0,290 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 0,200 g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Celitu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93,84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0,09/0,21; 0,15/0,18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/C, J.M. (0,255 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 0,035 g </a:t>
                      </a:r>
                      <a:r>
                        <a:rPr lang="cs-CZ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Celitu</a:t>
                      </a: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0,09/0,21; 0,16/0,22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762" y="396523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45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>Životnost katalyzátoru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231" y="240873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K</a:t>
            </a:r>
            <a:r>
              <a:rPr lang="cs-CZ" dirty="0" smtClean="0"/>
              <a:t>onverze reakce musí být stále větší než 99,9 %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Surová výchozí látka: cca. 1 hodina, krystalovaná výchozí látka: cca. 6 hodin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Může hrát roli i kvalita použitého rozpouštědla, destilovaný </a:t>
            </a:r>
            <a:r>
              <a:rPr lang="cs-CZ" dirty="0" err="1" smtClean="0"/>
              <a:t>AcOEt</a:t>
            </a:r>
            <a:r>
              <a:rPr lang="cs-CZ" dirty="0" smtClean="0"/>
              <a:t> byl dostačující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331" y="299318"/>
            <a:ext cx="1922356" cy="116692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4313" y="200025"/>
            <a:ext cx="11758612" cy="6457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28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997</Words>
  <Application>Microsoft Office PowerPoint</Application>
  <PresentationFormat>Širokoúhlá obrazovka</PresentationFormat>
  <Paragraphs>412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MDLDrawObject Class</vt:lpstr>
      <vt:lpstr>Využití HCubePro ve farmaceutické výrobě v režimu GMP pro redukci dvojné vazby s vysokou čistotou surového produktu</vt:lpstr>
      <vt:lpstr>Prezentace aplikace PowerPoint</vt:lpstr>
      <vt:lpstr>Prezentace aplikace PowerPoint</vt:lpstr>
      <vt:lpstr>Nečistoty a jejich limity v produktu</vt:lpstr>
      <vt:lpstr>Využití HCubePro v GMP</vt:lpstr>
      <vt:lpstr>Testování různých typů katalyzátorů</vt:lpstr>
      <vt:lpstr>Prezentace aplikace PowerPoint</vt:lpstr>
      <vt:lpstr>Prezentace aplikace PowerPoint</vt:lpstr>
      <vt:lpstr>Životnost katalyzátoru</vt:lpstr>
      <vt:lpstr>Zvýšení produktivity</vt:lpstr>
      <vt:lpstr>Prezentace aplikace PowerPoint</vt:lpstr>
      <vt:lpstr>Zvyšování hmotnosti katalyzátoru v patroně</vt:lpstr>
      <vt:lpstr>Prezentace aplikace PowerPoint</vt:lpstr>
      <vt:lpstr>Finální podmínky redukce</vt:lpstr>
      <vt:lpstr>Srovnání vsádkové a průtokové výroby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HCubePro ve farmaceutické výrobě v režimu GMP pro redukci dvojné vazby s vysokou čistotou surového produktu</dc:title>
  <dc:creator>Chadim Martin</dc:creator>
  <cp:lastModifiedBy>Chadim Martin</cp:lastModifiedBy>
  <cp:revision>48</cp:revision>
  <dcterms:created xsi:type="dcterms:W3CDTF">2015-04-24T06:46:40Z</dcterms:created>
  <dcterms:modified xsi:type="dcterms:W3CDTF">2015-04-29T12:52:53Z</dcterms:modified>
</cp:coreProperties>
</file>